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62" r:id="rId3"/>
    <p:sldId id="364" r:id="rId4"/>
    <p:sldId id="316" r:id="rId5"/>
    <p:sldId id="318" r:id="rId6"/>
    <p:sldId id="321" r:id="rId7"/>
    <p:sldId id="323" r:id="rId8"/>
    <p:sldId id="324" r:id="rId9"/>
    <p:sldId id="367" r:id="rId10"/>
    <p:sldId id="357" r:id="rId11"/>
    <p:sldId id="325" r:id="rId12"/>
    <p:sldId id="326" r:id="rId13"/>
    <p:sldId id="356" r:id="rId14"/>
    <p:sldId id="341" r:id="rId15"/>
    <p:sldId id="365" r:id="rId16"/>
    <p:sldId id="340" r:id="rId17"/>
    <p:sldId id="352" r:id="rId18"/>
    <p:sldId id="350" r:id="rId19"/>
    <p:sldId id="334" r:id="rId20"/>
    <p:sldId id="335" r:id="rId21"/>
    <p:sldId id="336" r:id="rId22"/>
    <p:sldId id="354" r:id="rId23"/>
    <p:sldId id="338" r:id="rId24"/>
    <p:sldId id="366" r:id="rId25"/>
    <p:sldId id="361" r:id="rId26"/>
    <p:sldId id="314" r:id="rId27"/>
    <p:sldId id="317" r:id="rId28"/>
    <p:sldId id="348" r:id="rId29"/>
    <p:sldId id="358" r:id="rId30"/>
    <p:sldId id="328" r:id="rId31"/>
    <p:sldId id="351" r:id="rId32"/>
    <p:sldId id="359" r:id="rId33"/>
    <p:sldId id="313" r:id="rId34"/>
    <p:sldId id="345" r:id="rId35"/>
    <p:sldId id="339" r:id="rId36"/>
    <p:sldId id="329" r:id="rId37"/>
    <p:sldId id="353" r:id="rId38"/>
    <p:sldId id="343" r:id="rId39"/>
    <p:sldId id="346" r:id="rId40"/>
    <p:sldId id="342" r:id="rId41"/>
    <p:sldId id="347" r:id="rId42"/>
    <p:sldId id="35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16"/>
            <p14:sldId id="318"/>
            <p14:sldId id="321"/>
            <p14:sldId id="323"/>
            <p14:sldId id="324"/>
            <p14:sldId id="367"/>
            <p14:sldId id="357"/>
          </p14:sldIdLst>
        </p14:section>
        <p14:section name="Our work" id="{B022AD40-F095-4D34-B68E-1559EE7EBF86}">
          <p14:sldIdLst>
            <p14:sldId id="325"/>
            <p14:sldId id="326"/>
            <p14:sldId id="356"/>
            <p14:sldId id="341"/>
            <p14:sldId id="365"/>
            <p14:sldId id="340"/>
            <p14:sldId id="352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4"/>
            <p14:sldId id="338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17"/>
            <p14:sldId id="348"/>
            <p14:sldId id="358"/>
            <p14:sldId id="328"/>
            <p14:sldId id="351"/>
            <p14:sldId id="359"/>
            <p14:sldId id="313"/>
            <p14:sldId id="345"/>
            <p14:sldId id="339"/>
            <p14:sldId id="329"/>
            <p14:sldId id="353"/>
            <p14:sldId id="343"/>
            <p14:sldId id="346"/>
            <p14:sldId id="342"/>
            <p14:sldId id="347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8AA2"/>
    <a:srgbClr val="00A6D6"/>
    <a:srgbClr val="D6320B"/>
    <a:srgbClr val="98DAEC"/>
    <a:srgbClr val="42BBDD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2" autoAdjust="0"/>
    <p:restoredTop sz="65805" autoAdjust="0"/>
  </p:normalViewPr>
  <p:slideViewPr>
    <p:cSldViewPr snapToGrid="0">
      <p:cViewPr varScale="1">
        <p:scale>
          <a:sx n="91" d="100"/>
          <a:sy n="91" d="100"/>
        </p:scale>
        <p:origin x="114" y="5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30/05/2020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30/05/2020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30/05/2020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229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0.png"/><Relationship Id="rId5" Type="http://schemas.openxmlformats.org/officeDocument/2006/relationships/image" Target="../media/image47.png"/><Relationship Id="rId15" Type="http://schemas.openxmlformats.org/officeDocument/2006/relationships/image" Target="../media/image53.png"/><Relationship Id="rId10" Type="http://schemas.openxmlformats.org/officeDocument/2006/relationships/image" Target="../media/image510.png"/><Relationship Id="rId4" Type="http://schemas.openxmlformats.org/officeDocument/2006/relationships/image" Target="../media/image46.png"/><Relationship Id="rId9" Type="http://schemas.openxmlformats.org/officeDocument/2006/relationships/image" Target="../media/image500.png"/><Relationship Id="rId1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60.png"/><Relationship Id="rId18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59.png"/><Relationship Id="rId12" Type="http://schemas.openxmlformats.org/officeDocument/2006/relationships/image" Target="../media/image650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40.png"/><Relationship Id="rId5" Type="http://schemas.openxmlformats.org/officeDocument/2006/relationships/image" Target="../media/image57.png"/><Relationship Id="rId15" Type="http://schemas.openxmlformats.org/officeDocument/2006/relationships/image" Target="../media/image52.png"/><Relationship Id="rId10" Type="http://schemas.openxmlformats.org/officeDocument/2006/relationships/image" Target="../media/image630.png"/><Relationship Id="rId4" Type="http://schemas.openxmlformats.org/officeDocument/2006/relationships/image" Target="../media/image56.png"/><Relationship Id="rId1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2.png"/><Relationship Id="rId21" Type="http://schemas.openxmlformats.org/officeDocument/2006/relationships/image" Target="../media/image210.png"/><Relationship Id="rId7" Type="http://schemas.openxmlformats.org/officeDocument/2006/relationships/image" Target="../media/image66.png"/><Relationship Id="rId12" Type="http://schemas.openxmlformats.org/officeDocument/2006/relationships/image" Target="../media/image13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4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3.png"/><Relationship Id="rId23" Type="http://schemas.openxmlformats.org/officeDocument/2006/relationships/image" Target="../media/image230.png"/><Relationship Id="rId10" Type="http://schemas.openxmlformats.org/officeDocument/2006/relationships/image" Target="../media/image69.png"/><Relationship Id="rId19" Type="http://schemas.openxmlformats.org/officeDocument/2006/relationships/image" Target="../media/image18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Relationship Id="rId22" Type="http://schemas.openxmlformats.org/officeDocument/2006/relationships/image" Target="../media/image2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of June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394406"/>
            <a:ext cx="4093636" cy="1021590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high-performance computing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1409542" y="3429000"/>
            <a:ext cx="4159160" cy="2240670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1764485" y="2796231"/>
            <a:ext cx="3449273" cy="510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1620706" y="3758105"/>
            <a:ext cx="3815358" cy="408623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Optimal rigid scheduler 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1620706" y="4151035"/>
            <a:ext cx="3815358" cy="408623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1620706" y="4573903"/>
            <a:ext cx="3815360" cy="102155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Scheduling tests for job-level fixed-priority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earliest deadline first</a:t>
            </a:r>
            <a:r>
              <a:rPr lang="en-GB" baseline="30000" dirty="0">
                <a:solidFill>
                  <a:schemeClr val="bg1"/>
                </a:solidFill>
              </a:rPr>
              <a:t>[5] </a:t>
            </a:r>
            <a:r>
              <a:rPr lang="en-GB" dirty="0">
                <a:solidFill>
                  <a:schemeClr val="bg1"/>
                </a:solidFill>
              </a:rPr>
              <a:t>schedulers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6623300" y="2808865"/>
            <a:ext cx="4159160" cy="2860806"/>
            <a:chOff x="3064470" y="1138407"/>
            <a:chExt cx="4936138" cy="333550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064470" y="1873069"/>
              <a:ext cx="4936138" cy="2600847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485720" y="1138407"/>
              <a:ext cx="4093635" cy="5955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Non-preemptive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2016" y="3684870"/>
            <a:ext cx="2412648" cy="1833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  <a:p>
            <a:pPr lvl="1">
              <a:spcBef>
                <a:spcPts val="0"/>
              </a:spcBef>
              <a:spcAft>
                <a:spcPts val="3600"/>
              </a:spcAft>
            </a:pPr>
            <a:r>
              <a:rPr lang="en-GB" dirty="0"/>
              <a:t>Extend analysis to support this new algorithm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lead to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6047"/>
                <a:ext cx="10515600" cy="2446564"/>
              </a:xfrm>
            </p:spPr>
            <p:txBody>
              <a:bodyPr/>
              <a:lstStyle/>
              <a:p>
                <a:r>
                  <a:rPr lang="en-GB" dirty="0"/>
                  <a:t>Adapt formulation to notion of multiple cores</a:t>
                </a:r>
              </a:p>
              <a:p>
                <a:r>
                  <a:rPr lang="en-GB" dirty="0"/>
                  <a:t>Checks needed for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6047"/>
                <a:ext cx="10515600" cy="2446564"/>
              </a:xfrm>
              <a:blipFill>
                <a:blip r:embed="rId2"/>
                <a:stretch>
                  <a:fillRect l="-1043" t="-42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FF0C388-63A7-4EA3-839A-E22582C59F9A}"/>
              </a:ext>
            </a:extLst>
          </p:cNvPr>
          <p:cNvSpPr/>
          <p:nvPr/>
        </p:nvSpPr>
        <p:spPr>
          <a:xfrm>
            <a:off x="7016817" y="2618072"/>
            <a:ext cx="231006" cy="1106905"/>
          </a:xfrm>
          <a:prstGeom prst="rightBrace">
            <a:avLst/>
          </a:prstGeom>
          <a:ln>
            <a:solidFill>
              <a:srgbClr val="00A6D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D675F-91CD-4CE1-B9AA-2ED4EEF38638}"/>
              </a:ext>
            </a:extLst>
          </p:cNvPr>
          <p:cNvSpPr txBox="1"/>
          <p:nvPr/>
        </p:nvSpPr>
        <p:spPr>
          <a:xfrm>
            <a:off x="7524950" y="2781630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Defer state-space explosions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DF6E5B-0C37-40CB-B074-B0E2BBF34F99}"/>
              </a:ext>
            </a:extLst>
          </p:cNvPr>
          <p:cNvSpPr txBox="1"/>
          <p:nvPr/>
        </p:nvSpPr>
        <p:spPr>
          <a:xfrm>
            <a:off x="7524950" y="3173280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Proofs</a:t>
            </a:r>
          </a:p>
        </p:txBody>
      </p:sp>
    </p:spTree>
    <p:extLst>
      <p:ext uri="{BB962C8B-B14F-4D97-AF65-F5344CB8AC3E}">
        <p14:creationId xmlns:p14="http://schemas.microsoft.com/office/powerpoint/2010/main" val="28172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explosions</a:t>
            </a:r>
          </a:p>
          <a:p>
            <a:pPr lvl="1"/>
            <a:r>
              <a:rPr lang="en-GB" dirty="0"/>
              <a:t>Some precedence constraints were ignored</a:t>
            </a:r>
          </a:p>
          <a:p>
            <a:pPr lvl="1"/>
            <a:r>
              <a:rPr lang="en-GB" dirty="0"/>
              <a:t>New generated state was not entirely correct</a:t>
            </a:r>
          </a:p>
          <a:p>
            <a:r>
              <a:rPr lang="en-GB" dirty="0"/>
              <a:t>Sources of pessimism</a:t>
            </a:r>
          </a:p>
          <a:p>
            <a:pPr lvl="1"/>
            <a:r>
              <a:rPr lang="en-GB" dirty="0"/>
              <a:t>Precedence constraints of higher priority jobs</a:t>
            </a:r>
          </a:p>
          <a:p>
            <a:pPr lvl="1"/>
            <a:r>
              <a:rPr lang="en-GB" dirty="0"/>
              <a:t>Multiple cores may be released at once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12010-4FFB-4D46-9D16-15A14D9975B3}"/>
              </a:ext>
            </a:extLst>
          </p:cNvPr>
          <p:cNvGrpSpPr/>
          <p:nvPr/>
        </p:nvGrpSpPr>
        <p:grpSpPr>
          <a:xfrm>
            <a:off x="7332518" y="1825882"/>
            <a:ext cx="1524000" cy="1031618"/>
            <a:chOff x="8067675" y="2264032"/>
            <a:chExt cx="1524000" cy="10316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B49A1-8F3B-4332-9951-2F40910119AF}"/>
                </a:ext>
              </a:extLst>
            </p:cNvPr>
            <p:cNvSpPr txBox="1"/>
            <p:nvPr/>
          </p:nvSpPr>
          <p:spPr>
            <a:xfrm>
              <a:off x="8477250" y="2595175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A6D6"/>
                  </a:solidFill>
                </a:rPr>
                <a:t>Fixed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809D090-9AF4-4A1B-8AC0-7436D375F42D}"/>
                </a:ext>
              </a:extLst>
            </p:cNvPr>
            <p:cNvSpPr/>
            <p:nvPr/>
          </p:nvSpPr>
          <p:spPr>
            <a:xfrm>
              <a:off x="8067675" y="2264032"/>
              <a:ext cx="304800" cy="1031618"/>
            </a:xfrm>
            <a:prstGeom prst="rightBrace">
              <a:avLst/>
            </a:prstGeom>
            <a:noFill/>
            <a:ln w="19050">
              <a:solidFill>
                <a:srgbClr val="00A6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9" name="gang_bas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5"/>
            <a:ext cx="5772942" cy="47020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pic>
        <p:nvPicPr>
          <p:cNvPr id="6" name="gang_mixed" hidden="1">
            <a:extLst>
              <a:ext uri="{FF2B5EF4-FFF2-40B4-BE49-F238E27FC236}">
                <a16:creationId xmlns:a16="http://schemas.microsoft.com/office/drawing/2014/main" id="{55D3FB1F-7C7D-49FF-89AF-D77E0776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  <p:pic>
        <p:nvPicPr>
          <p:cNvPr id="5" name="gang_fix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4"/>
            <a:ext cx="5772942" cy="4702080"/>
          </a:xfrm>
          <a:prstGeom prst="rect">
            <a:avLst/>
          </a:prstGeom>
        </p:spPr>
      </p:pic>
      <p:sp>
        <p:nvSpPr>
          <p:cNvPr id="3" name="before">
            <a:extLst>
              <a:ext uri="{FF2B5EF4-FFF2-40B4-BE49-F238E27FC236}">
                <a16:creationId xmlns:a16="http://schemas.microsoft.com/office/drawing/2014/main" id="{AD86F65E-5CB1-4A99-A652-2AD732B7EE3A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Before fix</a:t>
            </a:r>
          </a:p>
        </p:txBody>
      </p:sp>
      <p:sp>
        <p:nvSpPr>
          <p:cNvPr id="8" name="after">
            <a:extLst>
              <a:ext uri="{FF2B5EF4-FFF2-40B4-BE49-F238E27FC236}">
                <a16:creationId xmlns:a16="http://schemas.microsoft.com/office/drawing/2014/main" id="{1DAE3C82-7893-4169-989C-288D7FC3FBD0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fix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5" cy="2053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56299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56299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2741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2741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07925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07925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58850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58850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498726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498726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5" cy="2053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842640"/>
            <a:ext cx="5087383" cy="2050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841493"/>
            <a:ext cx="5093073" cy="2053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841494"/>
            <a:ext cx="5093073" cy="20532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847229"/>
            <a:ext cx="5093073" cy="2041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668108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998317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998317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74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74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43091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43091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673732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673732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68654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68654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ResG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344930" y="1595438"/>
            <a:ext cx="5502140" cy="4481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/>
          <p:nvPr/>
        </p:nvCxnSpPr>
        <p:spPr>
          <a:xfrm flipH="1">
            <a:off x="7348756" y="2869035"/>
            <a:ext cx="1862356" cy="559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9211112" y="2575420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Non-preemptive gang solves common multithreading issues</a:t>
            </a:r>
          </a:p>
          <a:p>
            <a:r>
              <a:rPr lang="en-GB" dirty="0"/>
              <a:t>An analysis for non-preemptive can be defined</a:t>
            </a:r>
          </a:p>
          <a:p>
            <a:pPr lvl="1"/>
            <a:r>
              <a:rPr lang="en-GB" dirty="0"/>
              <a:t>It is still too pessimistic</a:t>
            </a:r>
          </a:p>
          <a:p>
            <a:r>
              <a:rPr lang="en-GB" dirty="0"/>
              <a:t>The issues have been identified and a fix is on the way</a:t>
            </a:r>
          </a:p>
          <a:p>
            <a:r>
              <a:rPr lang="en-GB" dirty="0"/>
              <a:t>Gang moldable properties have potential yet to be unlocked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514003"/>
            <a:ext cx="5093073" cy="2041817"/>
          </a:xfrm>
          <a:prstGeom prst="rect">
            <a:avLst/>
          </a:prstGeom>
        </p:spPr>
      </p:pic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0" y="2031805"/>
            <a:ext cx="3591840" cy="30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25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tasks to the processors and time intervals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gang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39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6"/>
            <a:ext cx="10515600" cy="1484907"/>
          </a:xfrm>
        </p:spPr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4122"/>
            <a:ext cx="4772334" cy="1971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302727"/>
            <a:ext cx="4772334" cy="1960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296894"/>
            <a:ext cx="4772334" cy="1971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C4AC57-6AC3-489F-A982-EC3DA4D0F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9956"/>
            <a:ext cx="4772334" cy="19602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4E4718-0735-40C3-89A4-97E6136680BF}"/>
              </a:ext>
            </a:extLst>
          </p:cNvPr>
          <p:cNvSpPr txBox="1"/>
          <p:nvPr/>
        </p:nvSpPr>
        <p:spPr>
          <a:xfrm>
            <a:off x="1333790" y="2618062"/>
            <a:ext cx="483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Thread 4 starts after threads 0, 1, 2, and 3 finish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714046-9B1E-4CDC-BF50-A89D0635D4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12" y="3095323"/>
            <a:ext cx="1177412" cy="24975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C056C70-A44B-4236-B2FA-71B2578ABD07}"/>
              </a:ext>
            </a:extLst>
          </p:cNvPr>
          <p:cNvSpPr/>
          <p:nvPr/>
        </p:nvSpPr>
        <p:spPr>
          <a:xfrm>
            <a:off x="4140200" y="4368844"/>
            <a:ext cx="1514579" cy="81974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D2CB05-ED3D-47B4-AB1A-12DBC87AB5BF}"/>
              </a:ext>
            </a:extLst>
          </p:cNvPr>
          <p:cNvCxnSpPr/>
          <p:nvPr/>
        </p:nvCxnSpPr>
        <p:spPr>
          <a:xfrm>
            <a:off x="4345932" y="3039998"/>
            <a:ext cx="340368" cy="1278002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69ABFB-CC0A-43C3-888D-E37919FAC2A5}"/>
              </a:ext>
            </a:extLst>
          </p:cNvPr>
          <p:cNvSpPr txBox="1"/>
          <p:nvPr/>
        </p:nvSpPr>
        <p:spPr>
          <a:xfrm>
            <a:off x="2895600" y="2608847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Related threads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5E18CC-FC5A-405A-B76D-90561A4A5CD0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761814" y="2978179"/>
            <a:ext cx="1029136" cy="103123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0669FD-BF9C-4935-ABE6-3B7893D6097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059632" y="2978179"/>
            <a:ext cx="731318" cy="1388914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BA32AC-1930-45A9-BD19-F95A586DFAA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66028" cy="95247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619B2E-9317-47D8-8FE9-DA7CC57C39C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1036961" cy="163192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0C3BBA-B119-4798-86CB-4F64881D7FC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17338" y="2978179"/>
            <a:ext cx="1273612" cy="1663609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13" grpId="0"/>
      <p:bldP spid="16" grpId="0" animBg="1"/>
      <p:bldP spid="19" grpId="0"/>
      <p:bldP spid="19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40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39F31F8-7790-478C-B7C9-4DF5A092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41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E909-72F9-4C7A-B7CD-EC71A7D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new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C2AA-EA1B-420B-BC01-377644AE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simulator</a:t>
            </a:r>
          </a:p>
          <a:p>
            <a:r>
              <a:rPr lang="en-GB" dirty="0"/>
              <a:t>We want to test it now with schedule abstraction graph to see if it performs better than JLFP under execution variation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2ED9-FA04-442D-9AE5-F4B9389D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52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731" y="3482907"/>
            <a:ext cx="4168728" cy="2317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027" y="3482066"/>
            <a:ext cx="4170242" cy="2318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3353305"/>
            <a:ext cx="2961500" cy="2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1642454"/>
          </a:xfrm>
        </p:spPr>
        <p:txBody>
          <a:bodyPr>
            <a:normAutofit/>
          </a:bodyPr>
          <a:lstStyle/>
          <a:p>
            <a:r>
              <a:rPr lang="en-GB" sz="2400" b="1" noProof="0" dirty="0"/>
              <a:t>Rigid</a:t>
            </a:r>
            <a:r>
              <a:rPr lang="en-GB" sz="2400" noProof="0" dirty="0"/>
              <a:t>: number of cores set by programmer</a:t>
            </a:r>
          </a:p>
          <a:p>
            <a:r>
              <a:rPr lang="en-GB" sz="2400" b="1" noProof="0" dirty="0"/>
              <a:t>Moldable</a:t>
            </a:r>
            <a:r>
              <a:rPr lang="en-GB" sz="2400" noProof="0" dirty="0"/>
              <a:t>: number of cores assigned </a:t>
            </a:r>
            <a:r>
              <a:rPr lang="en-GB" sz="2400" dirty="0"/>
              <a:t>when job is dispatched</a:t>
            </a:r>
            <a:endParaRPr lang="en-GB" sz="2400" noProof="0" dirty="0"/>
          </a:p>
          <a:p>
            <a:r>
              <a:rPr lang="en-GB" sz="2400" b="1" noProof="0" dirty="0"/>
              <a:t>Malleable</a:t>
            </a:r>
            <a:r>
              <a:rPr lang="en-GB" sz="2400" noProof="0" dirty="0"/>
              <a:t>: number of cores can change during runtime</a:t>
            </a:r>
            <a:endParaRPr lang="en-GB" sz="2400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5FC45-7888-4F72-9CC1-F9C2E8179249}"/>
              </a:ext>
            </a:extLst>
          </p:cNvPr>
          <p:cNvSpPr txBox="1"/>
          <p:nvPr/>
        </p:nvSpPr>
        <p:spPr>
          <a:xfrm>
            <a:off x="9174550" y="1166698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Drawback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1CA8B-1933-4679-AC78-79060F4956A9}"/>
              </a:ext>
            </a:extLst>
          </p:cNvPr>
          <p:cNvSpPr txBox="1"/>
          <p:nvPr/>
        </p:nvSpPr>
        <p:spPr>
          <a:xfrm>
            <a:off x="9174550" y="2540957"/>
            <a:ext cx="21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Hard to 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529FF-27E3-4490-A2DE-734975F57DD3}"/>
              </a:ext>
            </a:extLst>
          </p:cNvPr>
          <p:cNvSpPr txBox="1"/>
          <p:nvPr/>
        </p:nvSpPr>
        <p:spPr>
          <a:xfrm>
            <a:off x="9174550" y="1594391"/>
            <a:ext cx="21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Wastes resources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1D95C2-3D3F-4031-8B13-840F0344683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515100" y="1779057"/>
            <a:ext cx="2659450" cy="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074333-2D0D-46FB-B9DD-F4CAAC5BA21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105775" y="2725623"/>
            <a:ext cx="1068775" cy="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607638"/>
            <a:ext cx="11193461" cy="41472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65724"/>
            <a:ext cx="7028234" cy="2529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3263776"/>
            <a:ext cx="7039060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3263776"/>
            <a:ext cx="7039060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9760"/>
            <a:ext cx="3998660" cy="1481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4938306" y="3082922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4105277" y="3429000"/>
            <a:ext cx="899719" cy="80010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5379486" y="5261954"/>
            <a:ext cx="887090" cy="61873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6147361" y="5793450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5" grpId="0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does job-level fixed-priority work 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20932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blipFill>
                <a:blip r:embed="rId7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blipFill>
                <a:blip r:embed="rId8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626933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626933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9297864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9297864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1051745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1051745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1953</TotalTime>
  <Words>2384</Words>
  <Application>Microsoft Office PowerPoint</Application>
  <PresentationFormat>Widescreen</PresentationFormat>
  <Paragraphs>812</Paragraphs>
  <Slides>42</Slides>
  <Notes>23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Scheduling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How does job-level fixed-priority work with gang?</vt:lpstr>
      <vt:lpstr>Previous work</vt:lpstr>
      <vt:lpstr>Our work</vt:lpstr>
      <vt:lpstr>Project goals</vt:lpstr>
      <vt:lpstr>Schedule abstraction graph</vt:lpstr>
      <vt:lpstr>SAG analysis changes for gang</vt:lpstr>
      <vt:lpstr>SAG analysis changes for gang</vt:lpstr>
      <vt:lpstr>Primary results</vt:lpstr>
      <vt:lpstr>Issues identified</vt:lpstr>
      <vt:lpstr>Pessimism in cores released</vt:lpstr>
      <vt:lpstr>New scheduler</vt:lpstr>
      <vt:lpstr>JLFP limitations with moldable gang</vt:lpstr>
      <vt:lpstr>Reservation-gang scheduler</vt:lpstr>
      <vt:lpstr>Results JLFP vs ResG</vt:lpstr>
      <vt:lpstr>Conclusions</vt:lpstr>
      <vt:lpstr>Questions?</vt:lpstr>
      <vt:lpstr>SAG analysis changes for gang</vt:lpstr>
      <vt:lpstr>How does SAG work?</vt:lpstr>
      <vt:lpstr>Why gang?</vt:lpstr>
      <vt:lpstr>Scheduling analysis state of the art </vt:lpstr>
      <vt:lpstr>SAG for gang tasks</vt:lpstr>
      <vt:lpstr>How does JLFP work with gang?</vt:lpstr>
      <vt:lpstr>SAG evaluation</vt:lpstr>
      <vt:lpstr>Colours</vt:lpstr>
      <vt:lpstr>Scheduling Analysis </vt:lpstr>
      <vt:lpstr>Results method</vt:lpstr>
      <vt:lpstr>Why these results?</vt:lpstr>
      <vt:lpstr>Difficulties related to SAG</vt:lpstr>
      <vt:lpstr>SAG for gang tasks</vt:lpstr>
      <vt:lpstr>Pessimism in precedence constraints</vt:lpstr>
      <vt:lpstr>Pessimism in precedence constraints</vt:lpstr>
      <vt:lpstr>Pessimism in cores released</vt:lpstr>
      <vt:lpstr>Pessimism in cores released</vt:lpstr>
      <vt:lpstr>Testing new scheduler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220</cp:revision>
  <dcterms:created xsi:type="dcterms:W3CDTF">2020-05-19T11:12:13Z</dcterms:created>
  <dcterms:modified xsi:type="dcterms:W3CDTF">2020-05-30T15:46:19Z</dcterms:modified>
</cp:coreProperties>
</file>